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C520A8-087D-4452-A82D-E5C593215038}" type="datetimeFigureOut">
              <a:rPr lang="ru-RU"/>
              <a:pPr>
                <a:defRPr/>
              </a:pPr>
              <a:t>05.11.2021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535E56-62DD-4BE3-A915-71830420C6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6054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1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2769385-EC90-495F-AC55-C2F3D72600EE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D2F49-ABC6-4B2E-88BA-81836B919F18}" type="datetime1">
              <a:rPr lang="ru-RU"/>
              <a:pPr>
                <a:defRPr/>
              </a:pPr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B2473-8F1F-47C6-BBBE-EFD25B7411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70BF35-68FC-4B4F-9EC2-5267057D266F}" type="datetime1">
              <a:rPr lang="ru-RU"/>
              <a:pPr>
                <a:defRPr/>
              </a:pPr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EF495-4387-4F96-B655-252405C364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CAB07-E7EC-4810-AA7D-7642C2D629B0}" type="datetime1">
              <a:rPr lang="ru-RU"/>
              <a:pPr>
                <a:defRPr/>
              </a:pPr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407AA-28B8-4C3E-B94D-FE1B2BDC84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87C44-6C3F-4B33-A6A7-7A11A7117CF6}" type="datetime1">
              <a:rPr lang="ru-RU"/>
              <a:pPr>
                <a:defRPr/>
              </a:pPr>
              <a:t>05.11.2021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A47B5-D8AD-4CA8-A440-3D317D6B8FA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1705-02A9-4D37-80AF-8E19C4B58513}" type="datetime1">
              <a:rPr lang="ru-RU"/>
              <a:pPr>
                <a:defRPr/>
              </a:pPr>
              <a:t>05.11.2021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FC1A24-2635-4634-86C5-6508CD7062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9FEB3-6CB0-413E-B23D-B8C04C4F9159}" type="datetime1">
              <a:rPr lang="ru-RU"/>
              <a:pPr>
                <a:defRPr/>
              </a:pPr>
              <a:t>05.11.2021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D596B-350B-463D-B2B2-93999D7234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6B56C-3122-4D83-B3E0-1759F7E9EC39}" type="datetime1">
              <a:rPr lang="ru-RU"/>
              <a:pPr>
                <a:defRPr/>
              </a:pPr>
              <a:t>05.11.2021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311E2-2A5F-4FB3-802D-58C34AF04A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58A38-C32D-40CC-AADD-3CD4F940E338}" type="datetime1">
              <a:rPr lang="ru-RU"/>
              <a:pPr>
                <a:defRPr/>
              </a:pPr>
              <a:t>05.11.2021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1F9ED-F869-4EE3-B522-462B59F469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8F270-03A7-469D-AC8F-8AFB802043AE}" type="datetime1">
              <a:rPr lang="ru-RU"/>
              <a:pPr>
                <a:defRPr/>
              </a:pPr>
              <a:t>05.11.2021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4EFB7-6F0F-49F3-A2E4-0DE2AB71A2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5ED207-06A3-4EBF-A968-6F854C758A7E}" type="datetime1">
              <a:rPr lang="ru-RU"/>
              <a:pPr>
                <a:defRPr/>
              </a:pPr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997F2-6382-4E83-B6FA-D27F5F8000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774AF-B84F-437F-A563-32D02E8EFD25}" type="datetime1">
              <a:rPr lang="ru-RU"/>
              <a:pPr>
                <a:defRPr/>
              </a:pPr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A010F-D61E-4860-9F3C-73D83CF903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66FBE16-9F27-4660-B88D-96B742C67399}" type="datetime1">
              <a:rPr lang="ru-RU"/>
              <a:pPr>
                <a:defRPr/>
              </a:pPr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D44CE66-377B-43FF-B93E-4A03EC7624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5400" b="1" i="1" dirty="0" smtClean="0">
                <a:solidFill>
                  <a:srgbClr val="C00000"/>
                </a:solidFill>
              </a:rPr>
              <a:t>Игровые технологии в образовательном </a:t>
            </a:r>
            <a:r>
              <a:rPr lang="ru-RU" sz="5400" b="1" i="1" dirty="0" smtClean="0">
                <a:solidFill>
                  <a:srgbClr val="C00000"/>
                </a:solidFill>
              </a:rPr>
              <a:t>процессе</a:t>
            </a:r>
            <a:endParaRPr lang="ru-RU" sz="5400" b="1" i="1" dirty="0" smtClean="0">
              <a:solidFill>
                <a:srgbClr val="C00000"/>
              </a:solidFill>
            </a:endParaRPr>
          </a:p>
        </p:txBody>
      </p:sp>
      <p:pic>
        <p:nvPicPr>
          <p:cNvPr id="2052" name="Picture 3" descr="H:\Documents and Settings\Aida\Рабочий стол\НОвая ГРАФИКА сборник\КАРТИНКИ СБОРНИК_ школьные\flow6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3951446">
            <a:off x="7842250" y="538163"/>
            <a:ext cx="725488" cy="74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4" descr="H:\Documents and Settings\Aida\Рабочий стол\НОвая ГРАФИКА сборник\КАРТИНКИ СБОРНИК_ школьные\flow6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302608">
            <a:off x="8194675" y="-28575"/>
            <a:ext cx="1281113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2" descr="H:\Documents and Settings\Aida\Рабочий стол\НОвая ГРАФИКА сборник\КАРТИНКИ СБОРНИК_ школьные\flow6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293031">
            <a:off x="7816850" y="733425"/>
            <a:ext cx="1579563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5" descr="H:\Documents and Settings\Aida\Рабочий стол\НОвая ГРАФИКА сборник\КАРТИНКИ СБОРНИК_ школьные\flow6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362450"/>
            <a:ext cx="2419350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4" descr="H:\Documents and Settings\Aida\Рабочий стол\НОвая ГРАФИКА сборник\КАРТИНКИ СБОРНИК_ школьные\flow6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261343">
            <a:off x="1412875" y="5283200"/>
            <a:ext cx="1281113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2" descr="H:\Documents and Settings\Aida\Рабочий стол\НОвая ГРАФИКА сборник\КАРТИНКИ СБОРНИК_ школьные\flow6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82093" flipH="1">
            <a:off x="4067175" y="5273675"/>
            <a:ext cx="2216150" cy="163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619672" y="4733925"/>
            <a:ext cx="6400800" cy="1752600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МБДОУ – детский сад №4 города Агрыз Агрызского муниципального района Республики Татарстан</a:t>
            </a:r>
            <a:endParaRPr lang="ru-RU" sz="2800" b="1" dirty="0">
              <a:solidFill>
                <a:schemeClr val="tx1"/>
              </a:solidFill>
            </a:endParaRPr>
          </a:p>
          <a:p>
            <a:r>
              <a:rPr lang="ru-RU" sz="2800" b="1" dirty="0" smtClean="0">
                <a:solidFill>
                  <a:schemeClr val="tx1"/>
                </a:solidFill>
              </a:rPr>
              <a:t>2020 г.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ИГРА -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  <a:defRPr/>
            </a:pPr>
            <a:r>
              <a:rPr lang="ru-RU" sz="2800" dirty="0" smtClean="0"/>
              <a:t>    </a:t>
            </a: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основной вид деятельности дошкольника.  Это свободная и самостоятельная деятельность </a:t>
            </a:r>
          </a:p>
          <a:p>
            <a:pPr>
              <a:buFont typeface="Arial" charset="0"/>
              <a:buNone/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возникающая по инициативе ребёнка. В процесс игры вовлекается вся личность ребёнка: познавательные процессы, воля, чувства, эмоции, потребности, интересы. В результате происходят удивительные изменения этой личности.  Игра очень специфический вид деятельности, которому присуще все характеристики деятельности, но все они особенные. </a:t>
            </a:r>
          </a:p>
          <a:p>
            <a:pPr>
              <a:buFont typeface="Arial" charset="0"/>
              <a:buNone/>
              <a:defRPr/>
            </a:pPr>
            <a:endParaRPr lang="ru-RU" sz="2800" dirty="0" smtClean="0"/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3173DE-2CCC-4C50-ADDA-915CD80E3AAF}" type="slidenum">
              <a:rPr lang="ru-RU"/>
              <a:pPr>
                <a:defRPr/>
              </a:pPr>
              <a:t>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Игра даёт ребёнку:</a:t>
            </a:r>
            <a:endParaRPr lang="ru-RU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sz="36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возможность «примерить» на себя важнейшие социальные роли;</a:t>
            </a:r>
          </a:p>
          <a:p>
            <a:pPr>
              <a:defRPr/>
            </a:pPr>
            <a:r>
              <a:rPr lang="ru-RU" sz="36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быть лично причастным к изучаемому явлению;</a:t>
            </a:r>
          </a:p>
          <a:p>
            <a:pPr>
              <a:defRPr/>
            </a:pPr>
            <a:r>
              <a:rPr lang="ru-RU" sz="36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прожить некоторое время в «реальных жизненных условиях»;</a:t>
            </a:r>
          </a:p>
          <a:p>
            <a:pPr>
              <a:buFont typeface="Arial" charset="0"/>
              <a:buNone/>
              <a:defRPr/>
            </a:pPr>
            <a:endParaRPr lang="ru-RU" sz="1800" dirty="0" smtClean="0"/>
          </a:p>
          <a:p>
            <a:pPr>
              <a:defRPr/>
            </a:pP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D1DDFD-4F9B-44F1-8DA7-6F9CEC4649DB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962"/>
          </a:xfrm>
        </p:spPr>
        <p:txBody>
          <a:bodyPr/>
          <a:lstStyle/>
          <a:p>
            <a:pPr>
              <a:defRPr/>
            </a:pPr>
            <a:r>
              <a:rPr lang="ru-RU" sz="36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Значение игры не в том, что она является развлечением и отдыхом, а в том, что при правильном руководстве становится:</a:t>
            </a:r>
            <a:endParaRPr lang="ru-RU" sz="36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 dirty="0" smtClean="0"/>
          </a:p>
          <a:p>
            <a:pPr>
              <a:defRPr/>
            </a:pPr>
            <a:endParaRPr lang="ru-RU" dirty="0" smtClean="0"/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способом обучения;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деятельностью для реализации творчества;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методом терапии;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первым шагом социализации ребёнка в обществе.</a:t>
            </a:r>
            <a:endParaRPr lang="ru-RU" sz="28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C62A3D-FFCE-49E5-A950-169F64D0C061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  <p:transition>
    <p:wheel spokes="8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40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Воспитательное и обучающее значение игры зависит от:</a:t>
            </a:r>
            <a:endParaRPr lang="ru-RU" sz="40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 sz="2800" dirty="0" smtClean="0"/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Знания методики игровой деятельности;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Профессионального мастерства педагога при организации и руководстве различными видами игр;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Учёта возрастных и индивидуальных возможностей.</a:t>
            </a:r>
            <a:endParaRPr lang="ru-RU" sz="28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29D80A-A22D-470B-9C72-490D95091265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  <p:transition>
    <p:blinds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762"/>
          </a:xfrm>
        </p:spPr>
        <p:txBody>
          <a:bodyPr/>
          <a:lstStyle/>
          <a:p>
            <a:pPr>
              <a:defRPr/>
            </a:pPr>
            <a:r>
              <a:rPr lang="ru-RU" sz="40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Игровая деятельность в качестве самостоятельной технологии может быть использована:</a:t>
            </a:r>
            <a:endParaRPr lang="ru-RU" sz="40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 dirty="0" smtClean="0"/>
          </a:p>
          <a:p>
            <a:pPr>
              <a:buFont typeface="Arial" charset="0"/>
              <a:buNone/>
              <a:defRPr/>
            </a:pPr>
            <a:endParaRPr lang="ru-RU" dirty="0" smtClean="0"/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 качестве занятия или его части (объяснения, закрепления, упражнения, контроля);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Как часть образовательной программы.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Для освоения темы или содержания изучаемого материала;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0CA297-3689-475F-8476-400F939DC467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  <p:transition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611188" y="404813"/>
            <a:ext cx="8086725" cy="1871662"/>
          </a:xfrm>
        </p:spPr>
        <p:txBody>
          <a:bodyPr/>
          <a:lstStyle/>
          <a:p>
            <a:r>
              <a:rPr lang="ru-RU" sz="5400" b="1" i="1" smtClean="0">
                <a:solidFill>
                  <a:srgbClr val="00B050"/>
                </a:solidFill>
              </a:rPr>
              <a:t>ЦЕЛЬ игровой технологии: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844675"/>
            <a:ext cx="8229600" cy="428148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b="1" i="1" smtClean="0">
                <a:solidFill>
                  <a:srgbClr val="00B050"/>
                </a:solidFill>
              </a:rPr>
              <a:t>    </a:t>
            </a:r>
          </a:p>
          <a:p>
            <a:pPr>
              <a:buFont typeface="Arial" charset="0"/>
              <a:buNone/>
            </a:pPr>
            <a:r>
              <a:rPr lang="ru-RU" sz="3600" b="1" i="1" smtClean="0">
                <a:solidFill>
                  <a:srgbClr val="00B050"/>
                </a:solidFill>
              </a:rPr>
              <a:t>   Создание полноценной мотивационной основы для формирования навыков и умений деятельности в зависимости от условий функционирования ДОУ и уровня развития детей.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73E0B6-6BB8-4A59-9B05-02D800E89E7A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smtClean="0">
                <a:solidFill>
                  <a:srgbClr val="00B050"/>
                </a:solidFill>
              </a:rPr>
              <a:t>Задачи: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i="1" smtClean="0">
                <a:solidFill>
                  <a:srgbClr val="00B050"/>
                </a:solidFill>
              </a:rPr>
              <a:t>Достигнуть высокого уровня мотивации, осознанной потребности в усвоении знаний и умений за счёт собственной активности ребёнка;</a:t>
            </a:r>
          </a:p>
          <a:p>
            <a:r>
              <a:rPr lang="ru-RU" b="1" i="1" smtClean="0">
                <a:solidFill>
                  <a:srgbClr val="00B050"/>
                </a:solidFill>
              </a:rPr>
              <a:t>Подобрать средства, активизирующие деятельность детей и повышающие её результативность.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5C7893-1E73-4564-8F3B-03E5F8C86350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  <p:transition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Основные критерии игровой технологии:</a:t>
            </a:r>
            <a:endParaRPr lang="ru-RU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endParaRPr lang="ru-RU" sz="2800" b="1" i="1" dirty="0" smtClean="0"/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Концептуальность (научная база)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Системность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Управляемость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Эффективность</a:t>
            </a:r>
          </a:p>
          <a:p>
            <a:pPr>
              <a:defRPr/>
            </a:pPr>
            <a:r>
              <a:rPr lang="ru-RU" sz="2800" b="1" i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Воспроизводимость</a:t>
            </a:r>
            <a:endParaRPr lang="ru-RU" sz="2800" b="1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Font typeface="Arial" charset="0"/>
              <a:buNone/>
              <a:defRPr/>
            </a:pPr>
            <a:endParaRPr lang="ru-RU" sz="2800" b="1" i="1" dirty="0"/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EBC99E-C353-4518-A3D5-0DA60FCDD2A4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20072" y="2780928"/>
            <a:ext cx="2571750" cy="3429000"/>
          </a:xfrm>
          <a:prstGeom prst="rect">
            <a:avLst/>
          </a:prstGeom>
        </p:spPr>
      </p:pic>
    </p:spTree>
  </p:cSld>
  <p:clrMapOvr>
    <a:masterClrMapping/>
  </p:clrMapOvr>
  <p:transition>
    <p:whee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Функции игры:</a:t>
            </a:r>
            <a:endParaRPr lang="ru-RU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Обучающая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Развлекательная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Коммуникативная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Релаксационная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Психотехническая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Функция самовыражения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Компенсаторная</a:t>
            </a:r>
          </a:p>
          <a:p>
            <a:pPr>
              <a:buFont typeface="Arial" charset="0"/>
              <a:buNone/>
              <a:defRPr/>
            </a:pPr>
            <a:endParaRPr lang="ru-RU" sz="2800" b="1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defRPr/>
            </a:pPr>
            <a:endParaRPr lang="ru-RU" sz="28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EB9942-025B-44ED-8BD5-CC1636C5CB9C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556792"/>
            <a:ext cx="3419872" cy="2564904"/>
          </a:xfrm>
          <a:prstGeom prst="rect">
            <a:avLst/>
          </a:prstGeom>
        </p:spPr>
      </p:pic>
    </p:spTree>
  </p:cSld>
  <p:clrMapOvr>
    <a:masterClrMapping/>
  </p:clrMapOvr>
  <p:transition>
    <p:checke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037"/>
          </a:xfrm>
        </p:spPr>
        <p:txBody>
          <a:bodyPr/>
          <a:lstStyle/>
          <a:p>
            <a:pPr>
              <a:defRPr/>
            </a:pPr>
            <a:r>
              <a:rPr lang="ru-RU" sz="32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ВИДЫ педагогических игр очень разнообразны. Они могут различаться:</a:t>
            </a:r>
            <a:endParaRPr lang="ru-RU" sz="32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6113"/>
            <a:ext cx="8229600" cy="4210050"/>
          </a:xfrm>
        </p:spPr>
        <p:txBody>
          <a:bodyPr/>
          <a:lstStyle/>
          <a:p>
            <a:pPr>
              <a:defRPr/>
            </a:pPr>
            <a:r>
              <a:rPr lang="ru-RU" sz="2000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 виду деятельности – двигательные, интеллектуальные, психологические и т.д.</a:t>
            </a:r>
          </a:p>
          <a:p>
            <a:pPr>
              <a:defRPr/>
            </a:pPr>
            <a:r>
              <a:rPr lang="ru-RU" sz="2000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 характеру педагогического процесса – обучающие, познавательные, воспитательные, развивающие диагностические.</a:t>
            </a:r>
          </a:p>
          <a:p>
            <a:pPr>
              <a:defRPr/>
            </a:pPr>
            <a:r>
              <a:rPr lang="ru-RU" sz="2000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 характеру игровой методики – игры с правилами; игры с правилами, устанавливаемыми по ходу игры и т.д.</a:t>
            </a:r>
          </a:p>
          <a:p>
            <a:pPr>
              <a:defRPr/>
            </a:pPr>
            <a:r>
              <a:rPr lang="ru-RU" sz="2000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 содержанию – музыкальные, математические, логические и т.д.</a:t>
            </a:r>
          </a:p>
          <a:p>
            <a:pPr>
              <a:defRPr/>
            </a:pPr>
            <a:r>
              <a:rPr lang="ru-RU" sz="2000" b="1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 игровому оборудованию – настольные, театрализованные, сюжетно-ролевые и т.д.</a:t>
            </a:r>
            <a:endParaRPr lang="ru-RU" sz="2000" b="1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6881BA-3BD2-43BD-A6C5-A1A9EB0CC808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  <p:transition>
    <p:cover dir="l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Значение игры:</a:t>
            </a:r>
            <a:endParaRPr lang="ru-RU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активизирует воспитанников;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повышает познавательный интерес;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вызывает эмоциональный подъём;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способствует развитию творчества;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максимально концентрирует время занятий за счёт чётко сформулированных  условий игры;</a:t>
            </a:r>
          </a:p>
          <a:p>
            <a:pPr>
              <a:defRPr/>
            </a:pPr>
            <a:r>
              <a:rPr lang="ru-RU" sz="2800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позволяет педагогу варьировать стратегию и тактику игровых действий.</a:t>
            </a:r>
            <a:endParaRPr lang="ru-RU" sz="2800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8AD2F8-A840-4CB6-9BCB-7F29D73934E6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034" y="908720"/>
            <a:ext cx="1566174" cy="2088232"/>
          </a:xfrm>
          <a:prstGeom prst="rect">
            <a:avLst/>
          </a:prstGeom>
        </p:spPr>
      </p:pic>
    </p:spTree>
  </p:cSld>
  <p:clrMapOvr>
    <a:masterClrMapping/>
  </p:clrMapOvr>
  <p:transition>
    <p:comb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Требования к игре:</a:t>
            </a:r>
            <a:endParaRPr lang="ru-RU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выбор игры;</a:t>
            </a:r>
          </a:p>
          <a:p>
            <a:pPr>
              <a:defRPr/>
            </a:pP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предложение игры;</a:t>
            </a:r>
          </a:p>
          <a:p>
            <a:pPr>
              <a:defRPr/>
            </a:pP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объяснение игры;</a:t>
            </a:r>
          </a:p>
          <a:p>
            <a:pPr>
              <a:defRPr/>
            </a:pP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игровое оборудование;</a:t>
            </a:r>
          </a:p>
          <a:p>
            <a:pPr>
              <a:defRPr/>
            </a:pP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организация игрового коллектива;</a:t>
            </a:r>
          </a:p>
          <a:p>
            <a:pPr>
              <a:defRPr/>
            </a:pP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развитие игровой ситуации;</a:t>
            </a:r>
          </a:p>
          <a:p>
            <a:pPr>
              <a:defRPr/>
            </a:pPr>
            <a:r>
              <a:rPr lang="ru-RU" b="1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окончание игры.</a:t>
            </a:r>
            <a:endParaRPr lang="ru-RU" b="1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A9AF10-8D5B-4099-AD3D-7324E50619C8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124744"/>
            <a:ext cx="2085696" cy="278092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648" y="4581128"/>
            <a:ext cx="2046784" cy="1535088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Игровая технология</a:t>
            </a: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641850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00B050"/>
                </a:solidFill>
              </a:rPr>
              <a:t>Строится как целостное образование, охватывающее определённую часть учебного процесса и объединённое общим содержанием.</a:t>
            </a:r>
          </a:p>
          <a:p>
            <a:r>
              <a:rPr lang="ru-RU" sz="2800" b="1" i="1" dirty="0" smtClean="0">
                <a:solidFill>
                  <a:srgbClr val="00B050"/>
                </a:solidFill>
              </a:rPr>
              <a:t>В неё включаются последовательно игры и упражнения, формирующие умение выделять основные, характерные признаки предметов, сравнивать, сопоставлять их.</a:t>
            </a:r>
          </a:p>
          <a:p>
            <a:r>
              <a:rPr lang="ru-RU" sz="2800" b="1" i="1" dirty="0" smtClean="0">
                <a:solidFill>
                  <a:srgbClr val="00B050"/>
                </a:solidFill>
              </a:rPr>
              <a:t>Игры должны соответствовать определённым учебно-воспитательным задачам, программным требованиям к знаниям, умениям, навыкам.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05063B-8D87-492D-B265-74FA112E1E53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  <p:transition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611560" y="908720"/>
            <a:ext cx="8229600" cy="4568825"/>
          </a:xfrm>
        </p:spPr>
        <p:txBody>
          <a:bodyPr/>
          <a:lstStyle/>
          <a:p>
            <a:r>
              <a:rPr lang="ru-RU" sz="2800" b="1" i="1" dirty="0" smtClean="0">
                <a:solidFill>
                  <a:srgbClr val="00B050"/>
                </a:solidFill>
              </a:rPr>
              <a:t>Игры должны соответствовать изучаемому материалу и строится с учётом подготовленности детей и их психологических особенностей.</a:t>
            </a:r>
          </a:p>
          <a:p>
            <a:r>
              <a:rPr lang="ru-RU" sz="2800" b="1" i="1" dirty="0" smtClean="0">
                <a:solidFill>
                  <a:srgbClr val="00B050"/>
                </a:solidFill>
              </a:rPr>
              <a:t>Игры должны базироваться на определённом дидактическом материале и методике его применения</a:t>
            </a:r>
            <a:r>
              <a:rPr lang="ru-RU" sz="2800" b="1" i="1" dirty="0" smtClean="0">
                <a:solidFill>
                  <a:srgbClr val="00B050"/>
                </a:solidFill>
              </a:rPr>
              <a:t>.</a:t>
            </a:r>
            <a:endParaRPr lang="ru-RU" sz="2800" b="1" i="1" dirty="0" smtClean="0">
              <a:solidFill>
                <a:srgbClr val="00B050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>
          <a:xfrm>
            <a:off x="755650" y="6492875"/>
            <a:ext cx="2133600" cy="365125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01CF61-D359-4565-A54B-A1B053069994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149971"/>
            <a:ext cx="2699792" cy="202484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4149971"/>
            <a:ext cx="2592288" cy="1944216"/>
          </a:xfrm>
          <a:prstGeom prst="rect">
            <a:avLst/>
          </a:prstGeom>
        </p:spPr>
      </p:pic>
    </p:spTree>
  </p:cSld>
  <p:clrMapOvr>
    <a:masterClrMapping/>
  </p:clrMapOvr>
  <p:transition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A10435-4E6B-4E75-A47E-FD3606706815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892971"/>
            <a:ext cx="1656184" cy="2208246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836712"/>
            <a:ext cx="2232248" cy="22322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747865"/>
            <a:ext cx="1728192" cy="232109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3573016"/>
            <a:ext cx="2377331" cy="235776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554404"/>
            <a:ext cx="2348880" cy="234888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290" y="3835590"/>
            <a:ext cx="2382011" cy="1786508"/>
          </a:xfrm>
          <a:prstGeom prst="rect">
            <a:avLst/>
          </a:prstGeom>
        </p:spPr>
      </p:pic>
    </p:spTree>
  </p:cSld>
  <p:clrMapOvr>
    <a:masterClrMapping/>
  </p:clrMapOvr>
  <p:transition>
    <p:comb/>
  </p:transition>
</p:sld>
</file>

<file path=ppt/theme/theme1.xml><?xml version="1.0" encoding="utf-8"?>
<a:theme xmlns:a="http://schemas.openxmlformats.org/drawingml/2006/main" name="нач.школа 1.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нач.школа 1.</Template>
  <TotalTime>118</TotalTime>
  <Words>551</Words>
  <Application>Microsoft Office PowerPoint</Application>
  <PresentationFormat>Экран (4:3)</PresentationFormat>
  <Paragraphs>92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нач.школа 1.</vt:lpstr>
      <vt:lpstr>Игровые технологии в образовательном процессе</vt:lpstr>
      <vt:lpstr>ИГРА -</vt:lpstr>
      <vt:lpstr>Игра даёт ребёнку:</vt:lpstr>
      <vt:lpstr>Значение игры не в том, что она является развлечением и отдыхом, а в том, что при правильном руководстве становится:</vt:lpstr>
      <vt:lpstr>Воспитательное и обучающее значение игры зависит от:</vt:lpstr>
      <vt:lpstr>Игровая деятельность в качестве самостоятельной технологии может быть использована:</vt:lpstr>
      <vt:lpstr>ЦЕЛЬ игровой технологии:</vt:lpstr>
      <vt:lpstr>Задачи:</vt:lpstr>
      <vt:lpstr>Основные критерии игровой технологии:</vt:lpstr>
      <vt:lpstr>Функции игры:</vt:lpstr>
      <vt:lpstr>ВИДЫ педагогических игр очень разнообразны. Они могут различаться:</vt:lpstr>
      <vt:lpstr>Значение игры:</vt:lpstr>
      <vt:lpstr>Требования к игре:</vt:lpstr>
      <vt:lpstr>Игровая технология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Игровые технологии в образовательном процессе ДОУ</dc:title>
  <dc:creator>User</dc:creator>
  <dc:description>http://aida.ucoz.ru</dc:description>
  <cp:lastModifiedBy>Пользователь Windows</cp:lastModifiedBy>
  <cp:revision>13</cp:revision>
  <dcterms:created xsi:type="dcterms:W3CDTF">2014-01-28T12:25:38Z</dcterms:created>
  <dcterms:modified xsi:type="dcterms:W3CDTF">2021-11-05T12:49:02Z</dcterms:modified>
</cp:coreProperties>
</file>